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  <p:sldMasterId id="2147483772" r:id="rId2"/>
  </p:sldMasterIdLst>
  <p:notesMasterIdLst>
    <p:notesMasterId r:id="rId19"/>
  </p:notesMasterIdLst>
  <p:handoutMasterIdLst>
    <p:handoutMasterId r:id="rId20"/>
  </p:handoutMasterIdLst>
  <p:sldIdLst>
    <p:sldId id="256" r:id="rId3"/>
    <p:sldId id="300" r:id="rId4"/>
    <p:sldId id="259" r:id="rId5"/>
    <p:sldId id="294" r:id="rId6"/>
    <p:sldId id="261" r:id="rId7"/>
    <p:sldId id="278" r:id="rId8"/>
    <p:sldId id="279" r:id="rId9"/>
    <p:sldId id="305" r:id="rId10"/>
    <p:sldId id="280" r:id="rId11"/>
    <p:sldId id="302" r:id="rId12"/>
    <p:sldId id="296" r:id="rId13"/>
    <p:sldId id="301" r:id="rId14"/>
    <p:sldId id="303" r:id="rId15"/>
    <p:sldId id="304" r:id="rId16"/>
    <p:sldId id="297" r:id="rId17"/>
    <p:sldId id="298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9" autoAdjust="0"/>
    <p:restoredTop sz="82226" autoAdjust="0"/>
  </p:normalViewPr>
  <p:slideViewPr>
    <p:cSldViewPr snapToGrid="0">
      <p:cViewPr varScale="1">
        <p:scale>
          <a:sx n="109" d="100"/>
          <a:sy n="109" d="100"/>
        </p:scale>
        <p:origin x="120" y="10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B492B-FA95-4ACE-82EF-27C57496597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B8CC4-5731-4ADA-9594-05821013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98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A1C689-09D9-48E0-902A-27EDCD9182D5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541579-2329-433D-BBD9-1D41A2F2F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08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1579-2329-433D-BBD9-1D41A2F2FB0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62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Sheet from CMAP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1579-2329-433D-BBD9-1D41A2F2FB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83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Providing transportation for elderly</a:t>
            </a:r>
            <a:r>
              <a:rPr lang="en-US" baseline="0" dirty="0" smtClean="0"/>
              <a:t> and specialized medical care close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1579-2329-433D-BBD9-1D41A2F2FB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24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1579-2329-433D-BBD9-1D41A2F2FB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43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population decline</a:t>
            </a:r>
            <a:r>
              <a:rPr lang="en-US" baseline="0" dirty="0" smtClean="0"/>
              <a:t> is based on estimate 2014 numbers.  The amount of decline is within the margin of error and could sway to a slight decline or slight increase.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1579-2329-433D-BBD9-1D41A2F2FB0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460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Birth rate factors- lowest number of birth to under</a:t>
            </a:r>
            <a:r>
              <a:rPr lang="en-US" baseline="0" dirty="0" smtClean="0"/>
              <a:t> 25 years old in decades and higher number of births to women over 40.  Creates a gap in number of births.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1579-2329-433D-BBD9-1D41A2F2FB0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14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entire region is seeing minimal total population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1579-2329-433D-BBD9-1D41A2F2FB0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490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1579-2329-433D-BBD9-1D41A2F2FB0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55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reasons</a:t>
            </a:r>
            <a:r>
              <a:rPr lang="en-US" baseline="0" dirty="0" smtClean="0"/>
              <a:t> people stay in Illinois are family and job related.  Therefore it makes sense for those migrating out of Illinois to stay within the Midwest region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1579-2329-433D-BBD9-1D41A2F2FB0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21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 CEDS is a strategy-driven plan for regional economic development.  A CEDS is the result of a regionally-owned planning process designed to build capacity and guide the economic prosperity and resiliency of an area or region.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1579-2329-433D-BBD9-1D41A2F2FB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45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Demand</a:t>
            </a:r>
            <a:r>
              <a:rPr lang="en-US" baseline="0" dirty="0" smtClean="0"/>
              <a:t> for apartments is on the rise.  </a:t>
            </a:r>
          </a:p>
          <a:p>
            <a:r>
              <a:rPr lang="en-US" baseline="0" dirty="0" smtClean="0"/>
              <a:t>Sheet from CMAP showing housing stock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1579-2329-433D-BBD9-1D41A2F2FB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7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3961-143A-45CB-B028-49F505FEB22B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2A2F-A537-4512-BE0C-B6DD4B2B0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7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3961-143A-45CB-B028-49F505FEB22B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2A2F-A537-4512-BE0C-B6DD4B2B0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1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3961-143A-45CB-B028-49F505FEB22B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2A2F-A537-4512-BE0C-B6DD4B2B0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37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65A3961-143A-45CB-B028-49F505FEB22B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2AA2A2F-A537-4512-BE0C-B6DD4B2B0A7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555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3961-143A-45CB-B028-49F505FEB22B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2A2F-A537-4512-BE0C-B6DD4B2B0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47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3961-143A-45CB-B028-49F505FEB22B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2A2F-A537-4512-BE0C-B6DD4B2B0A7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07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3961-143A-45CB-B028-49F505FEB22B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2A2F-A537-4512-BE0C-B6DD4B2B0A7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92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3961-143A-45CB-B028-49F505FEB22B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2A2F-A537-4512-BE0C-B6DD4B2B0A7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752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3961-143A-45CB-B028-49F505FEB22B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2A2F-A537-4512-BE0C-B6DD4B2B0A7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080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3961-143A-45CB-B028-49F505FEB22B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2A2F-A537-4512-BE0C-B6DD4B2B0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76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3961-143A-45CB-B028-49F505FEB22B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2A2F-A537-4512-BE0C-B6DD4B2B0A7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38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3961-143A-45CB-B028-49F505FEB22B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2A2F-A537-4512-BE0C-B6DD4B2B0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35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3961-143A-45CB-B028-49F505FEB22B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2A2F-A537-4512-BE0C-B6DD4B2B0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72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3961-143A-45CB-B028-49F505FEB22B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2A2F-A537-4512-BE0C-B6DD4B2B0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05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3961-143A-45CB-B028-49F505FEB22B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2A2F-A537-4512-BE0C-B6DD4B2B0A7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717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3961-143A-45CB-B028-49F505FEB22B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2A2F-A537-4512-BE0C-B6DD4B2B0A7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126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3961-143A-45CB-B028-49F505FEB22B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2A2F-A537-4512-BE0C-B6DD4B2B0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39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3961-143A-45CB-B028-49F505FEB22B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2A2F-A537-4512-BE0C-B6DD4B2B0A7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244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3961-143A-45CB-B028-49F505FEB22B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2A2F-A537-4512-BE0C-B6DD4B2B0A7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750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3961-143A-45CB-B028-49F505FEB22B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2A2F-A537-4512-BE0C-B6DD4B2B0A7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580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3961-143A-45CB-B028-49F505FEB22B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2A2F-A537-4512-BE0C-B6DD4B2B0A7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50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3961-143A-45CB-B028-49F505FEB22B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2A2F-A537-4512-BE0C-B6DD4B2B0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0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3961-143A-45CB-B028-49F505FEB22B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2A2F-A537-4512-BE0C-B6DD4B2B0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3961-143A-45CB-B028-49F505FEB22B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2A2F-A537-4512-BE0C-B6DD4B2B0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33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3961-143A-45CB-B028-49F505FEB22B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2A2F-A537-4512-BE0C-B6DD4B2B0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4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3961-143A-45CB-B028-49F505FEB22B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2A2F-A537-4512-BE0C-B6DD4B2B0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8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3961-143A-45CB-B028-49F505FEB22B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2A2F-A537-4512-BE0C-B6DD4B2B0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4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3961-143A-45CB-B028-49F505FEB22B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2A2F-A537-4512-BE0C-B6DD4B2B0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4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A3961-143A-45CB-B028-49F505FEB22B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A2A2F-A537-4512-BE0C-B6DD4B2B0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5A3961-143A-45CB-B028-49F505FEB22B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AA2A2F-A537-4512-BE0C-B6DD4B2B0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3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McHenry County </a:t>
            </a:r>
            <a:br>
              <a:rPr lang="en-US" sz="4800" dirty="0" smtClean="0"/>
            </a:br>
            <a:r>
              <a:rPr lang="en-US" sz="4800" dirty="0" smtClean="0"/>
              <a:t>Census Demographics </a:t>
            </a:r>
            <a:br>
              <a:rPr lang="en-US" sz="4800" dirty="0" smtClean="0"/>
            </a:br>
            <a:r>
              <a:rPr lang="en-US" sz="4800" dirty="0" smtClean="0"/>
              <a:t>Task Force Findings</a:t>
            </a:r>
            <a:endParaRPr lang="en-US" sz="4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October 20, 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44" y="3846051"/>
            <a:ext cx="2237325" cy="222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5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2243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 Census Bureau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63.7% of Americans owned their home in the first quarter of 2015, the lowest since 1993.  While the rental vacancy rate fell to 7.1%, the lowest since 1986.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2" y="2506208"/>
            <a:ext cx="8795656" cy="3482116"/>
          </a:xfrm>
        </p:spPr>
      </p:pic>
    </p:spTree>
    <p:extLst>
      <p:ext uri="{BB962C8B-B14F-4D97-AF65-F5344CB8AC3E}">
        <p14:creationId xmlns:p14="http://schemas.microsoft.com/office/powerpoint/2010/main" val="1109845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Countywide Assessors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7103" y="2567177"/>
            <a:ext cx="9199495" cy="3398194"/>
          </a:xfrm>
        </p:spPr>
        <p:txBody>
          <a:bodyPr>
            <a:noAutofit/>
          </a:bodyPr>
          <a:lstStyle/>
          <a:p>
            <a:r>
              <a:rPr lang="en-US" sz="2800" dirty="0" smtClean="0"/>
              <a:t>Move assessments to a centralized County function</a:t>
            </a:r>
          </a:p>
          <a:p>
            <a:r>
              <a:rPr lang="en-US" sz="2800" dirty="0" smtClean="0"/>
              <a:t>Better align assessments with appraisals</a:t>
            </a:r>
          </a:p>
          <a:p>
            <a:r>
              <a:rPr lang="en-US" sz="2800" dirty="0" smtClean="0"/>
              <a:t>Allows for:</a:t>
            </a:r>
          </a:p>
          <a:p>
            <a:pPr lvl="1"/>
            <a:r>
              <a:rPr lang="en-US" sz="2800" dirty="0" smtClean="0"/>
              <a:t>Professionalism/specialization</a:t>
            </a:r>
          </a:p>
          <a:p>
            <a:pPr lvl="1"/>
            <a:r>
              <a:rPr lang="en-US" sz="2800" dirty="0" smtClean="0"/>
              <a:t>Countywide consistency</a:t>
            </a:r>
          </a:p>
          <a:p>
            <a:pPr lvl="1"/>
            <a:r>
              <a:rPr lang="en-US" sz="2800" dirty="0" smtClean="0"/>
              <a:t>Reduces appeals</a:t>
            </a:r>
          </a:p>
        </p:txBody>
      </p:sp>
    </p:spTree>
    <p:extLst>
      <p:ext uri="{BB962C8B-B14F-4D97-AF65-F5344CB8AC3E}">
        <p14:creationId xmlns:p14="http://schemas.microsoft.com/office/powerpoint/2010/main" val="25197872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Aging Population in McHenry County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097" y="2438200"/>
            <a:ext cx="9601196" cy="3487004"/>
          </a:xfrm>
        </p:spPr>
        <p:txBody>
          <a:bodyPr>
            <a:noAutofit/>
          </a:bodyPr>
          <a:lstStyle/>
          <a:p>
            <a:r>
              <a:rPr lang="en-US" sz="2800" dirty="0"/>
              <a:t>F</a:t>
            </a:r>
            <a:r>
              <a:rPr lang="en-US" sz="2800" dirty="0" smtClean="0"/>
              <a:t>ourth fastest growing senior population in Illinois.</a:t>
            </a:r>
          </a:p>
          <a:p>
            <a:r>
              <a:rPr lang="en-US" sz="2800" dirty="0" smtClean="0"/>
              <a:t>The senior population will increase 157% by 2030 (according to Northeastern Illinois Agency on Aging).</a:t>
            </a:r>
          </a:p>
          <a:p>
            <a:r>
              <a:rPr lang="en-US" sz="2800" dirty="0" smtClean="0"/>
              <a:t>As of 2013, there were more than 53,000 seniors (60 and older), which is an 85.2% increase from 2000.</a:t>
            </a:r>
          </a:p>
          <a:p>
            <a:r>
              <a:rPr lang="en-US" sz="2800" dirty="0" smtClean="0"/>
              <a:t>Northeast Illinois’ largest increase in median age from 34.2 to 38 years.  Much higher than the national average.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078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on Emergency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3592" y="2636444"/>
            <a:ext cx="6755295" cy="34661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Aging Population</a:t>
            </a:r>
          </a:p>
          <a:p>
            <a:pPr lvl="1"/>
            <a:r>
              <a:rPr lang="en-US" sz="4000" dirty="0" smtClean="0"/>
              <a:t>Less mobile</a:t>
            </a:r>
          </a:p>
          <a:p>
            <a:pPr lvl="1"/>
            <a:r>
              <a:rPr lang="en-US" sz="4000" dirty="0" smtClean="0"/>
              <a:t>Electricity Dependent</a:t>
            </a:r>
          </a:p>
          <a:p>
            <a:r>
              <a:rPr lang="en-US" sz="4000" dirty="0" smtClean="0"/>
              <a:t>Change in ethnic population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20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Challenges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7693" y="2624166"/>
            <a:ext cx="8278905" cy="3453903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Addressing the needs of an increasingly diverse population</a:t>
            </a:r>
          </a:p>
          <a:p>
            <a:r>
              <a:rPr lang="en-US" sz="4000" dirty="0" smtClean="0"/>
              <a:t>Finding ways to keep property taxes flat or lower</a:t>
            </a:r>
          </a:p>
          <a:p>
            <a:r>
              <a:rPr lang="en-US" sz="4000" dirty="0" smtClean="0"/>
              <a:t>Engage taxing bodies and residents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19070"/>
            <a:ext cx="9601196" cy="1303867"/>
          </a:xfrm>
        </p:spPr>
        <p:txBody>
          <a:bodyPr/>
          <a:lstStyle/>
          <a:p>
            <a:r>
              <a:rPr lang="en-US" dirty="0" smtClean="0"/>
              <a:t>Planning for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506" y="2485697"/>
            <a:ext cx="8734421" cy="3480708"/>
          </a:xfrm>
        </p:spPr>
        <p:txBody>
          <a:bodyPr>
            <a:noAutofit/>
          </a:bodyPr>
          <a:lstStyle/>
          <a:p>
            <a:r>
              <a:rPr lang="en-US" sz="2800" dirty="0" smtClean="0"/>
              <a:t>Need to focus on job creation and economic growth</a:t>
            </a:r>
          </a:p>
          <a:p>
            <a:r>
              <a:rPr lang="en-US" sz="2800" dirty="0" smtClean="0"/>
              <a:t>Attracting and retaining home owners</a:t>
            </a:r>
          </a:p>
          <a:p>
            <a:r>
              <a:rPr lang="en-US" sz="2800" dirty="0" smtClean="0"/>
              <a:t>Efficiencies and customer service</a:t>
            </a:r>
          </a:p>
          <a:p>
            <a:pPr lvl="1"/>
            <a:r>
              <a:rPr lang="en-US" sz="2800" dirty="0" smtClean="0"/>
              <a:t>Countywide assessments</a:t>
            </a:r>
          </a:p>
          <a:p>
            <a:pPr lvl="1"/>
            <a:r>
              <a:rPr lang="en-US" sz="2800" dirty="0" smtClean="0"/>
              <a:t>Simplify ordinances, fee structure, and permitting</a:t>
            </a:r>
          </a:p>
          <a:p>
            <a:pPr lvl="1"/>
            <a:r>
              <a:rPr lang="en-US" sz="2800" dirty="0" smtClean="0"/>
              <a:t>Consolidation or elimination of governmental services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862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Questions?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2" y="2484361"/>
            <a:ext cx="9601196" cy="3318936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dirty="0" smtClean="0"/>
              <a:t>Carolyn Schofield</a:t>
            </a:r>
          </a:p>
          <a:p>
            <a:pPr marL="0" indent="0" algn="ctr">
              <a:buNone/>
            </a:pPr>
            <a:r>
              <a:rPr lang="en-US" sz="3200" dirty="0" smtClean="0"/>
              <a:t>McHenry County Board District 2</a:t>
            </a:r>
          </a:p>
          <a:p>
            <a:pPr marL="0" indent="0" algn="ctr">
              <a:buNone/>
            </a:pPr>
            <a:r>
              <a:rPr lang="en-US" sz="3200" dirty="0" smtClean="0"/>
              <a:t>815-341-2440</a:t>
            </a:r>
          </a:p>
          <a:p>
            <a:pPr marL="0" indent="0" algn="ctr">
              <a:buNone/>
            </a:pPr>
            <a:r>
              <a:rPr lang="en-US" sz="3200" dirty="0" smtClean="0"/>
              <a:t>cdschofield@co.mchenry.il.us</a:t>
            </a:r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4084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081523"/>
            <a:ext cx="9601196" cy="1303867"/>
          </a:xfrm>
        </p:spPr>
        <p:txBody>
          <a:bodyPr/>
          <a:lstStyle/>
          <a:p>
            <a:r>
              <a:rPr lang="en-US" dirty="0" smtClean="0"/>
              <a:t>Task Force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6997" y="2584173"/>
            <a:ext cx="9049601" cy="3318936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Conor</a:t>
            </a:r>
            <a:r>
              <a:rPr lang="en-US" dirty="0" smtClean="0"/>
              <a:t> Brown 			Heartland Realtor Organization</a:t>
            </a:r>
          </a:p>
          <a:p>
            <a:r>
              <a:rPr lang="en-US" dirty="0" smtClean="0"/>
              <a:t>Robin </a:t>
            </a:r>
            <a:r>
              <a:rPr lang="en-US" dirty="0" err="1" smtClean="0"/>
              <a:t>Doeden</a:t>
            </a:r>
            <a:r>
              <a:rPr lang="en-US" dirty="0" smtClean="0"/>
              <a:t>			McHenry County Community Foundation</a:t>
            </a:r>
          </a:p>
          <a:p>
            <a:r>
              <a:rPr lang="en-US" dirty="0" smtClean="0"/>
              <a:t>Charlie </a:t>
            </a:r>
            <a:r>
              <a:rPr lang="en-US" dirty="0" err="1" smtClean="0"/>
              <a:t>Eldredge</a:t>
            </a:r>
            <a:r>
              <a:rPr lang="en-US" dirty="0" smtClean="0"/>
              <a:t>			Harvard Economic Development Corporation</a:t>
            </a:r>
          </a:p>
          <a:p>
            <a:r>
              <a:rPr lang="en-US" dirty="0" smtClean="0"/>
              <a:t>Wayne </a:t>
            </a:r>
            <a:r>
              <a:rPr lang="en-US" dirty="0" err="1" smtClean="0"/>
              <a:t>Miczek</a:t>
            </a:r>
            <a:r>
              <a:rPr lang="en-US" dirty="0" smtClean="0"/>
              <a:t>			</a:t>
            </a:r>
            <a:r>
              <a:rPr lang="en-US" dirty="0" err="1" smtClean="0"/>
              <a:t>TranSystems</a:t>
            </a:r>
            <a:endParaRPr lang="en-US" dirty="0" smtClean="0"/>
          </a:p>
          <a:p>
            <a:r>
              <a:rPr lang="en-US" dirty="0" smtClean="0"/>
              <a:t>Sarah </a:t>
            </a:r>
            <a:r>
              <a:rPr lang="en-US" dirty="0" err="1" smtClean="0"/>
              <a:t>Ponitz</a:t>
            </a:r>
            <a:r>
              <a:rPr lang="en-US" dirty="0" smtClean="0"/>
              <a:t>				Senior Care Volunteer Network</a:t>
            </a:r>
          </a:p>
          <a:p>
            <a:r>
              <a:rPr lang="en-US" dirty="0" smtClean="0"/>
              <a:t>Carolyn Schofield		McHenry County Board</a:t>
            </a:r>
          </a:p>
          <a:p>
            <a:r>
              <a:rPr lang="en-US" dirty="0" smtClean="0"/>
              <a:t>Rosemary </a:t>
            </a:r>
            <a:r>
              <a:rPr lang="en-US" dirty="0" err="1" smtClean="0"/>
              <a:t>Swierk</a:t>
            </a:r>
            <a:r>
              <a:rPr lang="en-US" dirty="0" smtClean="0"/>
              <a:t>		Direct Steel and 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6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U.S. Census Information- McHenry County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07" y="2000250"/>
            <a:ext cx="10167586" cy="3513446"/>
          </a:xfrm>
        </p:spPr>
      </p:pic>
    </p:spTree>
    <p:extLst>
      <p:ext uri="{BB962C8B-B14F-4D97-AF65-F5344CB8AC3E}">
        <p14:creationId xmlns:p14="http://schemas.microsoft.com/office/powerpoint/2010/main" val="279598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175" y="872950"/>
            <a:ext cx="9601196" cy="1303867"/>
          </a:xfrm>
        </p:spPr>
        <p:txBody>
          <a:bodyPr/>
          <a:lstStyle/>
          <a:p>
            <a:r>
              <a:rPr lang="en-US" dirty="0" smtClean="0"/>
              <a:t>Factors of </a:t>
            </a:r>
            <a:r>
              <a:rPr lang="en-US" dirty="0"/>
              <a:t>P</a:t>
            </a:r>
            <a:r>
              <a:rPr lang="en-US" dirty="0" smtClean="0"/>
              <a:t>opulation </a:t>
            </a:r>
            <a:r>
              <a:rPr lang="en-US" dirty="0"/>
              <a:t>C</a:t>
            </a:r>
            <a:r>
              <a:rPr lang="en-US" dirty="0" smtClean="0"/>
              <a:t>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895" y="2617986"/>
            <a:ext cx="4718126" cy="330934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Birth Rate</a:t>
            </a:r>
          </a:p>
          <a:p>
            <a:r>
              <a:rPr lang="en-US" sz="3600" dirty="0" smtClean="0"/>
              <a:t>Death Rate</a:t>
            </a:r>
            <a:endParaRPr lang="en-US" sz="3600" dirty="0"/>
          </a:p>
          <a:p>
            <a:r>
              <a:rPr lang="en-US" sz="3600" dirty="0" smtClean="0"/>
              <a:t>Domestic Migration</a:t>
            </a:r>
          </a:p>
          <a:p>
            <a:r>
              <a:rPr lang="en-US" sz="3600" dirty="0" smtClean="0"/>
              <a:t>International Migration</a:t>
            </a:r>
          </a:p>
        </p:txBody>
      </p:sp>
    </p:spTree>
    <p:extLst>
      <p:ext uri="{BB962C8B-B14F-4D97-AF65-F5344CB8AC3E}">
        <p14:creationId xmlns:p14="http://schemas.microsoft.com/office/powerpoint/2010/main" val="2809700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12" y="1752600"/>
            <a:ext cx="7534275" cy="4335067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38250" y="715963"/>
            <a:ext cx="9601200" cy="1303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Chicago Region County Population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9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23950" y="542925"/>
            <a:ext cx="10363200" cy="13049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Illinois is the only Midwest State losing Population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088" y="1562100"/>
            <a:ext cx="4952600" cy="4568825"/>
          </a:xfrm>
        </p:spPr>
      </p:pic>
    </p:spTree>
    <p:extLst>
      <p:ext uri="{BB962C8B-B14F-4D97-AF65-F5344CB8AC3E}">
        <p14:creationId xmlns:p14="http://schemas.microsoft.com/office/powerpoint/2010/main" val="1187882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2" y="848782"/>
            <a:ext cx="9601196" cy="130386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Why are Illinoisans Leaving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49172" y="2728382"/>
            <a:ext cx="6423478" cy="3318936"/>
          </a:xfrm>
        </p:spPr>
        <p:txBody>
          <a:bodyPr>
            <a:normAutofit fontScale="92500" lnSpcReduction="20000"/>
          </a:bodyPr>
          <a:lstStyle/>
          <a:p>
            <a:r>
              <a:rPr lang="en-US" sz="3900" dirty="0"/>
              <a:t>Property </a:t>
            </a:r>
            <a:r>
              <a:rPr lang="en-US" sz="3900" dirty="0" smtClean="0"/>
              <a:t>Taxes</a:t>
            </a:r>
          </a:p>
          <a:p>
            <a:r>
              <a:rPr lang="en-US" sz="3900" dirty="0" smtClean="0"/>
              <a:t>Employment Opportunities</a:t>
            </a:r>
          </a:p>
          <a:p>
            <a:r>
              <a:rPr lang="en-US" sz="3900" dirty="0" smtClean="0"/>
              <a:t>Business Climate</a:t>
            </a:r>
          </a:p>
          <a:p>
            <a:r>
              <a:rPr lang="en-US" sz="3900" dirty="0" smtClean="0"/>
              <a:t>Weather</a:t>
            </a:r>
          </a:p>
          <a:p>
            <a:r>
              <a:rPr lang="en-US" sz="3900" dirty="0" smtClean="0"/>
              <a:t>Politics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53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148" y="651660"/>
            <a:ext cx="7589784" cy="561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3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McHenry County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700" y="2620777"/>
            <a:ext cx="7656787" cy="2903724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Comprehensive Economic Development Strategy</a:t>
            </a:r>
          </a:p>
          <a:p>
            <a:r>
              <a:rPr lang="en-US" sz="4400" dirty="0" smtClean="0"/>
              <a:t>2030 Comprehensive Plan Revision</a:t>
            </a:r>
          </a:p>
          <a:p>
            <a:r>
              <a:rPr lang="en-US" sz="4400" dirty="0" smtClean="0"/>
              <a:t>Understand the Housing Market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8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7587</TotalTime>
  <Words>435</Words>
  <Application>Microsoft Office PowerPoint</Application>
  <PresentationFormat>Widescreen</PresentationFormat>
  <Paragraphs>86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Garamond</vt:lpstr>
      <vt:lpstr>Custom Design</vt:lpstr>
      <vt:lpstr>Organic</vt:lpstr>
      <vt:lpstr>McHenry County  Census Demographics  Task Force Findings</vt:lpstr>
      <vt:lpstr>Task Force Members</vt:lpstr>
      <vt:lpstr>U.S. Census Information- McHenry County</vt:lpstr>
      <vt:lpstr>Factors of Population Change</vt:lpstr>
      <vt:lpstr>Chicago Region County Population Changes</vt:lpstr>
      <vt:lpstr>Illinois is the only Midwest State losing Population</vt:lpstr>
      <vt:lpstr>Why are Illinoisans Leaving</vt:lpstr>
      <vt:lpstr>PowerPoint Presentation</vt:lpstr>
      <vt:lpstr>What Can McHenry County Do?</vt:lpstr>
      <vt:lpstr>US Census Bureau  63.7% of Americans owned their home in the first quarter of 2015, the lowest since 1993.  While the rental vacancy rate fell to 7.1%, the lowest since 1986.</vt:lpstr>
      <vt:lpstr>Countywide Assessors Office</vt:lpstr>
      <vt:lpstr>Aging Population in McHenry County</vt:lpstr>
      <vt:lpstr>Effects on Emergency Management</vt:lpstr>
      <vt:lpstr>Challenges</vt:lpstr>
      <vt:lpstr>Planning for the Future</vt:lpstr>
      <vt:lpstr>Questions?</vt:lpstr>
    </vt:vector>
  </TitlesOfParts>
  <Company>McHenry County Government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McHenry County Census Demographics Task Force June 17, 2015</dc:title>
  <dc:creator>Carolyn Schofield</dc:creator>
  <cp:lastModifiedBy>Jim Hurley</cp:lastModifiedBy>
  <cp:revision>77</cp:revision>
  <dcterms:created xsi:type="dcterms:W3CDTF">2015-06-10T16:16:24Z</dcterms:created>
  <dcterms:modified xsi:type="dcterms:W3CDTF">2015-10-21T17:28:30Z</dcterms:modified>
</cp:coreProperties>
</file>